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5" r:id="rId3"/>
    <p:sldId id="263" r:id="rId4"/>
    <p:sldId id="259" r:id="rId5"/>
    <p:sldId id="258" r:id="rId6"/>
    <p:sldId id="257" r:id="rId7"/>
    <p:sldId id="256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869" y="76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75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64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24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888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077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531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638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274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398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02930-658A-4D21-A509-C34BB39A0D4D}" type="datetimeFigureOut">
              <a:rPr lang="en-US" smtClean="0"/>
              <a:t>7/7/2017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EB308-7894-4BC0-AD93-6B5CEEBC4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33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TextBox 1024"/>
          <p:cNvSpPr txBox="1"/>
          <p:nvPr/>
        </p:nvSpPr>
        <p:spPr>
          <a:xfrm>
            <a:off x="2819400" y="647700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7/24/2012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E:\Stream Gage Data\Maclure Cr\Site Photos\IMG_628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9536"/>
            <a:ext cx="9144000" cy="5138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259689" y="0"/>
            <a:ext cx="26246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u="sng" dirty="0" err="1" smtClean="0"/>
              <a:t>Maclure</a:t>
            </a:r>
            <a:r>
              <a:rPr lang="en-US" sz="2400" u="sng" dirty="0" smtClean="0"/>
              <a:t> Cr. Gage: </a:t>
            </a:r>
          </a:p>
          <a:p>
            <a:pPr algn="ctr"/>
            <a:r>
              <a:rPr lang="en-US" sz="2400" dirty="0" smtClean="0"/>
              <a:t>updated 6/24/2015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200" y="5627762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6/24/2015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390960" y="6153834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/>
              <a:t>Elevation: 10,020 </a:t>
            </a:r>
            <a:r>
              <a:rPr lang="en-US" dirty="0" err="1"/>
              <a:t>ft</a:t>
            </a:r>
            <a:endParaRPr lang="en-US" dirty="0"/>
          </a:p>
          <a:p>
            <a:pPr algn="ctr"/>
            <a:r>
              <a:rPr lang="en-US" dirty="0" err="1"/>
              <a:t>Lat</a:t>
            </a:r>
            <a:r>
              <a:rPr lang="en-US" dirty="0"/>
              <a:t>: 37.7722 Long: -119.2644 Datum: WGS84</a:t>
            </a:r>
          </a:p>
        </p:txBody>
      </p:sp>
    </p:spTree>
    <p:extLst>
      <p:ext uri="{BB962C8B-B14F-4D97-AF65-F5344CB8AC3E}">
        <p14:creationId xmlns:p14="http://schemas.microsoft.com/office/powerpoint/2010/main" val="363290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20" t="14724" r="20807"/>
          <a:stretch/>
        </p:blipFill>
        <p:spPr>
          <a:xfrm>
            <a:off x="1228725" y="-79958"/>
            <a:ext cx="6686550" cy="7017916"/>
          </a:xfrm>
          <a:prstGeom prst="rect">
            <a:avLst/>
          </a:prstGeom>
        </p:spPr>
      </p:pic>
      <p:sp>
        <p:nvSpPr>
          <p:cNvPr id="5" name="TextBox 2"/>
          <p:cNvSpPr txBox="1"/>
          <p:nvPr/>
        </p:nvSpPr>
        <p:spPr>
          <a:xfrm>
            <a:off x="2895600" y="2286000"/>
            <a:ext cx="1011880" cy="6559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err="1">
                <a:solidFill>
                  <a:srgbClr val="FF0000"/>
                </a:solidFill>
              </a:rPr>
              <a:t>Maclure</a:t>
            </a:r>
            <a:r>
              <a:rPr lang="en-US" sz="1800" dirty="0">
                <a:solidFill>
                  <a:srgbClr val="FF0000"/>
                </a:solidFill>
              </a:rPr>
              <a:t> </a:t>
            </a:r>
          </a:p>
          <a:p>
            <a:r>
              <a:rPr lang="en-US" sz="1800" dirty="0">
                <a:solidFill>
                  <a:srgbClr val="FF0000"/>
                </a:solidFill>
              </a:rPr>
              <a:t>Creek</a:t>
            </a:r>
          </a:p>
        </p:txBody>
      </p:sp>
      <p:sp>
        <p:nvSpPr>
          <p:cNvPr id="6" name="TextBox 3"/>
          <p:cNvSpPr txBox="1"/>
          <p:nvPr/>
        </p:nvSpPr>
        <p:spPr>
          <a:xfrm>
            <a:off x="5805287" y="609600"/>
            <a:ext cx="159870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FF0000"/>
                </a:solidFill>
              </a:rPr>
              <a:t>Lyell </a:t>
            </a:r>
            <a:r>
              <a:rPr lang="en-US" sz="1800" dirty="0" err="1" smtClean="0">
                <a:solidFill>
                  <a:srgbClr val="FF0000"/>
                </a:solidFill>
              </a:rPr>
              <a:t>Fk</a:t>
            </a:r>
            <a:r>
              <a:rPr lang="en-US" sz="1800" dirty="0" smtClean="0">
                <a:solidFill>
                  <a:srgbClr val="FF0000"/>
                </a:solidFill>
              </a:rPr>
              <a:t>. </a:t>
            </a:r>
            <a:r>
              <a:rPr lang="en-US" sz="1800" dirty="0">
                <a:solidFill>
                  <a:srgbClr val="FF0000"/>
                </a:solidFill>
              </a:rPr>
              <a:t>b</a:t>
            </a:r>
            <a:r>
              <a:rPr lang="en-US" sz="1800" dirty="0" smtClean="0">
                <a:solidFill>
                  <a:srgbClr val="FF0000"/>
                </a:solidFill>
              </a:rPr>
              <a:t>elow </a:t>
            </a:r>
          </a:p>
          <a:p>
            <a:r>
              <a:rPr lang="en-US" sz="1800" dirty="0" err="1" smtClean="0">
                <a:solidFill>
                  <a:srgbClr val="FF0000"/>
                </a:solidFill>
              </a:rPr>
              <a:t>Maclure</a:t>
            </a:r>
            <a:r>
              <a:rPr lang="en-US" sz="1800" baseline="0" dirty="0" smtClean="0">
                <a:solidFill>
                  <a:srgbClr val="FF0000"/>
                </a:solidFill>
              </a:rPr>
              <a:t> </a:t>
            </a:r>
            <a:r>
              <a:rPr lang="en-US" sz="1800" baseline="0" dirty="0">
                <a:solidFill>
                  <a:srgbClr val="FF0000"/>
                </a:solidFill>
              </a:rPr>
              <a:t>Cr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 rot="18790363">
            <a:off x="5954804" y="3044532"/>
            <a:ext cx="822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JMT/PCT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96555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Stream Gage Data\Maclure Cr\Site Photos\IMG_626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5" t="12927" r="15365"/>
          <a:stretch/>
        </p:blipFill>
        <p:spPr bwMode="auto">
          <a:xfrm>
            <a:off x="592803" y="926069"/>
            <a:ext cx="7865397" cy="585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/>
          <p:cNvCxnSpPr/>
          <p:nvPr/>
        </p:nvCxnSpPr>
        <p:spPr>
          <a:xfrm flipH="1">
            <a:off x="4267200" y="722531"/>
            <a:ext cx="1676400" cy="285438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993378" y="0"/>
            <a:ext cx="31675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 LOW WATER TD bolt, TDB1</a:t>
            </a:r>
          </a:p>
          <a:p>
            <a:r>
              <a:rPr lang="en-US" dirty="0" smtClean="0"/>
              <a:t>installed 6/24/2015</a:t>
            </a:r>
          </a:p>
          <a:p>
            <a:r>
              <a:rPr lang="en-US" dirty="0" smtClean="0"/>
              <a:t>*measure from X on bolt*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84023" y="76200"/>
            <a:ext cx="2644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Old TD rebar, used as datum from 2012-2014 for WWQ</a:t>
            </a:r>
            <a:endParaRPr lang="en-US" dirty="0"/>
          </a:p>
        </p:txBody>
      </p:sp>
      <p:cxnSp>
        <p:nvCxnSpPr>
          <p:cNvPr id="30" name="Straight Arrow Connector 29"/>
          <p:cNvCxnSpPr>
            <a:stCxn id="31" idx="1"/>
          </p:cNvCxnSpPr>
          <p:nvPr/>
        </p:nvCxnSpPr>
        <p:spPr>
          <a:xfrm flipH="1">
            <a:off x="4435200" y="5476964"/>
            <a:ext cx="2792506" cy="32316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227706" y="4876799"/>
            <a:ext cx="19162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Vented P.T. mount,</a:t>
            </a:r>
          </a:p>
          <a:p>
            <a:r>
              <a:rPr lang="en-US" dirty="0" smtClean="0"/>
              <a:t>CS 450 installed </a:t>
            </a:r>
          </a:p>
          <a:p>
            <a:r>
              <a:rPr lang="en-US" dirty="0" smtClean="0"/>
              <a:t>6/15/2014,</a:t>
            </a:r>
          </a:p>
          <a:p>
            <a:r>
              <a:rPr lang="en-US" dirty="0" smtClean="0"/>
              <a:t>(hard to see)</a:t>
            </a:r>
            <a:endParaRPr lang="en-US" dirty="0"/>
          </a:p>
        </p:txBody>
      </p:sp>
      <p:sp>
        <p:nvSpPr>
          <p:cNvPr id="1025" name="TextBox 1024"/>
          <p:cNvSpPr txBox="1"/>
          <p:nvPr/>
        </p:nvSpPr>
        <p:spPr>
          <a:xfrm>
            <a:off x="2819400" y="647700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6/24/2015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819400" y="389840"/>
            <a:ext cx="1219200" cy="311536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955674" y="4514165"/>
            <a:ext cx="293052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828800" y="4063425"/>
            <a:ext cx="1171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FLOW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27668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Stream Gage Data\Maclure Cr\Site Photos\IMG_626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804" y="9525"/>
            <a:ext cx="38541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>
            <a:stCxn id="22" idx="0"/>
          </p:cNvCxnSpPr>
          <p:nvPr/>
        </p:nvCxnSpPr>
        <p:spPr>
          <a:xfrm flipH="1" flipV="1">
            <a:off x="7315200" y="2743200"/>
            <a:ext cx="9906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6" idx="3"/>
          </p:cNvCxnSpPr>
          <p:nvPr/>
        </p:nvCxnSpPr>
        <p:spPr>
          <a:xfrm flipV="1">
            <a:off x="4834115" y="6002298"/>
            <a:ext cx="2785885" cy="32676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85800" y="5867400"/>
            <a:ext cx="4148315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New HIGH WATER TD BOLT</a:t>
            </a:r>
          </a:p>
          <a:p>
            <a:r>
              <a:rPr lang="en-US" dirty="0" smtClean="0"/>
              <a:t>TDB2, measure down to </a:t>
            </a:r>
            <a:r>
              <a:rPr lang="en-US" dirty="0" smtClean="0"/>
              <a:t>X. Gage height of </a:t>
            </a:r>
          </a:p>
          <a:p>
            <a:r>
              <a:rPr lang="en-US" dirty="0" smtClean="0"/>
              <a:t>TDB2 top = 10.273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7467600" y="3276600"/>
            <a:ext cx="167640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BM1, between enclosure </a:t>
            </a:r>
            <a:r>
              <a:rPr lang="en-US" dirty="0"/>
              <a:t>t</a:t>
            </a:r>
            <a:r>
              <a:rPr lang="en-US" dirty="0" smtClean="0"/>
              <a:t>ree and TD B2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143000" y="589002"/>
            <a:ext cx="3024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6/24/2015 Level survey notes: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72180" y="4581525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6/24/2015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4766945"/>
              </p:ext>
            </p:extLst>
          </p:nvPr>
        </p:nvGraphicFramePr>
        <p:xfrm>
          <a:off x="370127" y="1013619"/>
          <a:ext cx="4569843" cy="45259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65653"/>
                <a:gridCol w="865653"/>
                <a:gridCol w="626592"/>
                <a:gridCol w="566197"/>
                <a:gridCol w="505803"/>
                <a:gridCol w="380102"/>
                <a:gridCol w="759843"/>
              </a:tblGrid>
              <a:tr h="75659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Location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Benchmark manufacturer #s on stainless bolt heads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Actual Survey Rod measurements (ft.)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Relative Elevations (ft.) with making BM1=100'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Distance from BM1(ft.)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Azimuth from BM1(deg)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Notes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</a:tr>
              <a:tr h="147233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TDB1 Middle of X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F593C w/ X cut for TD measurements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7.335+0.02=7.355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97.182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30.26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TB1 is colocated w/ old rebar TD and can be used for low flows (on opposite side of river)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</a:tr>
              <a:tr h="15131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Old TD Rebar Top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7.235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97.302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30.22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</a:tr>
              <a:tr h="133917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TDB2 Top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316 TH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7.082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97.455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10.75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TB2 is on river left and is oriented so that in high flows it can be measured under water.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</a:tr>
              <a:tr h="80653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BM1 Top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Bolt with cut X mark.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4.537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BM1 is on river left, between enclosure-tree and TDB2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566" marR="7566" marT="7566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0361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2644902" y="643753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6/23/2015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098" name="Picture 2" descr="E:\Stream Gage Data\Maclure Cr\Site Photos\IMG_627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804" y="0"/>
            <a:ext cx="38541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0" y="9525"/>
            <a:ext cx="532690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Station Inventory: 6/24/2015</a:t>
            </a:r>
          </a:p>
          <a:p>
            <a:endParaRPr lang="en-US" u="sng" dirty="0" smtClean="0"/>
          </a:p>
          <a:p>
            <a:r>
              <a:rPr lang="en-US" dirty="0" err="1" smtClean="0"/>
              <a:t>Datalogger</a:t>
            </a:r>
            <a:r>
              <a:rPr lang="en-US" dirty="0" smtClean="0"/>
              <a:t>: CR1000 SN:11803</a:t>
            </a:r>
          </a:p>
          <a:p>
            <a:r>
              <a:rPr lang="en-US" dirty="0" smtClean="0"/>
              <a:t>CS451-L Pressure Transducer 50’ cable, SN: 20010323</a:t>
            </a:r>
          </a:p>
          <a:p>
            <a:r>
              <a:rPr lang="en-US" dirty="0" smtClean="0"/>
              <a:t>CS547 Spec Conductance 30’ cable, Kc: 1.38, SN: 6182</a:t>
            </a:r>
          </a:p>
          <a:p>
            <a:r>
              <a:rPr lang="en-US" dirty="0" smtClean="0"/>
              <a:t>CH100 Charge controller 12V SN: 6668</a:t>
            </a:r>
          </a:p>
          <a:p>
            <a:r>
              <a:rPr lang="en-US" dirty="0" smtClean="0"/>
              <a:t>12 Ah. Internal battery, 12V, Model: NP12-12T</a:t>
            </a:r>
          </a:p>
          <a:p>
            <a:r>
              <a:rPr lang="en-US" dirty="0" smtClean="0"/>
              <a:t>20 Watt Extreme Power Corp Solar Panel</a:t>
            </a:r>
          </a:p>
          <a:p>
            <a:endParaRPr lang="en-US" dirty="0"/>
          </a:p>
          <a:p>
            <a:r>
              <a:rPr lang="en-US" dirty="0" smtClean="0"/>
              <a:t>Data logger program stored under 6/24/2015 field visit</a:t>
            </a:r>
          </a:p>
          <a:p>
            <a:r>
              <a:rPr lang="en-US" dirty="0"/>
              <a:t>h</a:t>
            </a:r>
            <a:r>
              <a:rPr lang="en-US" dirty="0" smtClean="0"/>
              <a:t>ydrometric notes In Aquarius .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318379" y="643753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6/24/2015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409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04800" y="4825663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6/23/2015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122" name="Picture 2" descr="E:\Stream Gage Data\Maclure Cr\Site Photos\IMG_627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25"/>
            <a:ext cx="38541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E:\Stream Gage Data\Maclure Cr\Site Photos\IMG_627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804" y="0"/>
            <a:ext cx="38541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060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TextBox 1024"/>
          <p:cNvSpPr txBox="1"/>
          <p:nvPr/>
        </p:nvSpPr>
        <p:spPr>
          <a:xfrm>
            <a:off x="2819400" y="647700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7/24/2012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590675" y="5257800"/>
            <a:ext cx="1857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Photo: 8/21/2013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146" name="Picture 2" descr="E:\Stream Gage Data\Maclure Cr\Site Photos\IMG_628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17"/>
          <a:stretch/>
        </p:blipFill>
        <p:spPr bwMode="auto">
          <a:xfrm>
            <a:off x="4381500" y="859536"/>
            <a:ext cx="4762500" cy="5138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E:\Stream Gage Data\Maclure Cr\Site Photos\IMG_628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" y="-21193"/>
            <a:ext cx="385419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289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333</Words>
  <Application>Microsoft Office PowerPoint</Application>
  <PresentationFormat>On-screen Show (4:3)</PresentationFormat>
  <Paragraphs>77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Department of the Interior - National Park Service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Forrester, Harrison</dc:creator>
  <cp:lastModifiedBy>Forrester, Harrison</cp:lastModifiedBy>
  <cp:revision>17</cp:revision>
  <dcterms:created xsi:type="dcterms:W3CDTF">2015-07-02T19:21:52Z</dcterms:created>
  <dcterms:modified xsi:type="dcterms:W3CDTF">2017-07-07T22:47:27Z</dcterms:modified>
</cp:coreProperties>
</file>

<file path=docProps/thumbnail.jpeg>
</file>